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Lst>
  <p:sldSz cy="5143500" cx="9144000"/>
  <p:notesSz cx="6858000" cy="9144000"/>
  <p:embeddedFontLst>
    <p:embeddedFont>
      <p:font typeface="Proxima Nova"/>
      <p:regular r:id="rId12"/>
      <p:bold r:id="rId13"/>
      <p:italic r:id="rId14"/>
      <p:boldItalic r:id="rId15"/>
    </p:embeddedFont>
    <p:embeddedFont>
      <p:font typeface="La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ProximaNova-bold.fntdata"/><Relationship Id="rId12" Type="http://schemas.openxmlformats.org/officeDocument/2006/relationships/font" Target="fonts/ProximaNova-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ProximaNova-boldItalic.fntdata"/><Relationship Id="rId14" Type="http://schemas.openxmlformats.org/officeDocument/2006/relationships/font" Target="fonts/ProximaNova-italic.fntdata"/><Relationship Id="rId17" Type="http://schemas.openxmlformats.org/officeDocument/2006/relationships/font" Target="fonts/Lato-bold.fntdata"/><Relationship Id="rId16" Type="http://schemas.openxmlformats.org/officeDocument/2006/relationships/font" Target="fonts/Lato-regular.fntdata"/><Relationship Id="rId5" Type="http://schemas.openxmlformats.org/officeDocument/2006/relationships/slide" Target="slides/slide1.xml"/><Relationship Id="rId19" Type="http://schemas.openxmlformats.org/officeDocument/2006/relationships/font" Target="fonts/Lato-boldItalic.fntdata"/><Relationship Id="rId6" Type="http://schemas.openxmlformats.org/officeDocument/2006/relationships/slide" Target="slides/slide2.xml"/><Relationship Id="rId18" Type="http://schemas.openxmlformats.org/officeDocument/2006/relationships/font" Target="fonts/Lato-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g2967ef115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967ef115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2967ef1153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967ef1153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fi" sz="1600">
                <a:solidFill>
                  <a:schemeClr val="dk2"/>
                </a:solidFill>
                <a:latin typeface="Lato"/>
                <a:ea typeface="Lato"/>
                <a:cs typeface="Lato"/>
                <a:sym typeface="Lato"/>
              </a:rPr>
              <a:t>Humanity has escaped the clutches of planetary life. Over 30 million people live in extraterrestrial habitats and colonies in the solar system. In the past century millions of colonists have embarked on journeys to new solar systems. Whether to run away and start anew or to seek out novel experiences, colonists must commit to the one way trip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2967ef1153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967ef1153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2967ef115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967ef115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2967ef115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967ef115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2967ef1153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967ef1153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i"/>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i"/>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fi"/>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nvSpPr>
        <p:spPr>
          <a:xfrm>
            <a:off x="689775" y="2127750"/>
            <a:ext cx="5832900" cy="58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i" sz="4500">
                <a:solidFill>
                  <a:srgbClr val="FFFFFF"/>
                </a:solidFill>
                <a:latin typeface="Proxima Nova"/>
                <a:ea typeface="Proxima Nova"/>
                <a:cs typeface="Proxima Nova"/>
                <a:sym typeface="Proxima Nova"/>
              </a:rPr>
              <a:t>Big Man Asteroids</a:t>
            </a:r>
            <a:endParaRPr b="1" sz="4500">
              <a:solidFill>
                <a:srgbClr val="FFFFFF"/>
              </a:solidFill>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i"/>
              <a:t>Contents</a:t>
            </a:r>
            <a:endParaRPr/>
          </a:p>
        </p:txBody>
      </p:sp>
      <p:sp>
        <p:nvSpPr>
          <p:cNvPr id="65" name="Google Shape;65;p14"/>
          <p:cNvSpPr txBox="1"/>
          <p:nvPr>
            <p:ph idx="1" type="body"/>
          </p:nvPr>
        </p:nvSpPr>
        <p:spPr>
          <a:xfrm>
            <a:off x="311700" y="1138375"/>
            <a:ext cx="4613100" cy="3416400"/>
          </a:xfrm>
          <a:prstGeom prst="rect">
            <a:avLst/>
          </a:prstGeom>
        </p:spPr>
        <p:txBody>
          <a:bodyPr anchorCtr="0" anchor="t" bIns="91425" lIns="91425" spcFirstLastPara="1" rIns="91425" wrap="square" tIns="91425">
            <a:noAutofit/>
          </a:bodyPr>
          <a:lstStyle/>
          <a:p>
            <a:pPr indent="-355600" lvl="0" marL="457200" rtl="0" algn="l">
              <a:lnSpc>
                <a:spcPct val="100000"/>
              </a:lnSpc>
              <a:spcBef>
                <a:spcPts val="0"/>
              </a:spcBef>
              <a:spcAft>
                <a:spcPts val="0"/>
              </a:spcAft>
              <a:buClr>
                <a:srgbClr val="444444"/>
              </a:buClr>
              <a:buSzPts val="2000"/>
              <a:buChar char="-"/>
            </a:pPr>
            <a:r>
              <a:rPr lang="fi" sz="2000">
                <a:solidFill>
                  <a:srgbClr val="444444"/>
                </a:solidFill>
                <a:highlight>
                  <a:schemeClr val="lt1"/>
                </a:highlight>
              </a:rPr>
              <a:t>World</a:t>
            </a:r>
            <a:endParaRPr sz="2000">
              <a:solidFill>
                <a:srgbClr val="444444"/>
              </a:solidFill>
              <a:highlight>
                <a:schemeClr val="lt1"/>
              </a:highlight>
            </a:endParaRPr>
          </a:p>
          <a:p>
            <a:pPr indent="0" lvl="0" marL="0" rtl="0" algn="l">
              <a:lnSpc>
                <a:spcPct val="100000"/>
              </a:lnSpc>
              <a:spcBef>
                <a:spcPts val="0"/>
              </a:spcBef>
              <a:spcAft>
                <a:spcPts val="0"/>
              </a:spcAft>
              <a:buNone/>
            </a:pPr>
            <a:r>
              <a:t/>
            </a:r>
            <a:endParaRPr sz="2000">
              <a:solidFill>
                <a:srgbClr val="444444"/>
              </a:solidFill>
              <a:highlight>
                <a:schemeClr val="lt1"/>
              </a:highlight>
            </a:endParaRPr>
          </a:p>
          <a:p>
            <a:pPr indent="-355600" lvl="0" marL="457200" rtl="0" algn="l">
              <a:lnSpc>
                <a:spcPct val="100000"/>
              </a:lnSpc>
              <a:spcBef>
                <a:spcPts val="0"/>
              </a:spcBef>
              <a:spcAft>
                <a:spcPts val="0"/>
              </a:spcAft>
              <a:buClr>
                <a:srgbClr val="444444"/>
              </a:buClr>
              <a:buSzPts val="2000"/>
              <a:buChar char="-"/>
            </a:pPr>
            <a:r>
              <a:rPr lang="fi" sz="2000">
                <a:solidFill>
                  <a:srgbClr val="444444"/>
                </a:solidFill>
                <a:highlight>
                  <a:schemeClr val="lt1"/>
                </a:highlight>
              </a:rPr>
              <a:t>Characters</a:t>
            </a:r>
            <a:endParaRPr sz="2000">
              <a:solidFill>
                <a:srgbClr val="444444"/>
              </a:solidFill>
              <a:highlight>
                <a:schemeClr val="lt1"/>
              </a:highlight>
            </a:endParaRPr>
          </a:p>
          <a:p>
            <a:pPr indent="0" lvl="0" marL="0" rtl="0" algn="l">
              <a:lnSpc>
                <a:spcPct val="100000"/>
              </a:lnSpc>
              <a:spcBef>
                <a:spcPts val="0"/>
              </a:spcBef>
              <a:spcAft>
                <a:spcPts val="0"/>
              </a:spcAft>
              <a:buNone/>
            </a:pPr>
            <a:r>
              <a:t/>
            </a:r>
            <a:endParaRPr sz="2000">
              <a:solidFill>
                <a:srgbClr val="444444"/>
              </a:solidFill>
              <a:highlight>
                <a:schemeClr val="lt1"/>
              </a:highlight>
            </a:endParaRPr>
          </a:p>
          <a:p>
            <a:pPr indent="-355600" lvl="0" marL="457200" rtl="0" algn="l">
              <a:lnSpc>
                <a:spcPct val="100000"/>
              </a:lnSpc>
              <a:spcBef>
                <a:spcPts val="0"/>
              </a:spcBef>
              <a:spcAft>
                <a:spcPts val="0"/>
              </a:spcAft>
              <a:buClr>
                <a:srgbClr val="444444"/>
              </a:buClr>
              <a:buSzPts val="2000"/>
              <a:buChar char="-"/>
            </a:pPr>
            <a:r>
              <a:rPr lang="fi" sz="2000">
                <a:solidFill>
                  <a:srgbClr val="444444"/>
                </a:solidFill>
                <a:highlight>
                  <a:schemeClr val="lt1"/>
                </a:highlight>
              </a:rPr>
              <a:t>Game Story</a:t>
            </a:r>
            <a:endParaRPr sz="2000">
              <a:solidFill>
                <a:srgbClr val="444444"/>
              </a:solidFill>
              <a:highlight>
                <a:schemeClr val="lt1"/>
              </a:highlight>
            </a:endParaRPr>
          </a:p>
          <a:p>
            <a:pPr indent="0" lvl="0" marL="0" rtl="0" algn="l">
              <a:lnSpc>
                <a:spcPct val="100000"/>
              </a:lnSpc>
              <a:spcBef>
                <a:spcPts val="0"/>
              </a:spcBef>
              <a:spcAft>
                <a:spcPts val="0"/>
              </a:spcAft>
              <a:buNone/>
            </a:pPr>
            <a:r>
              <a:t/>
            </a:r>
            <a:endParaRPr sz="2000">
              <a:solidFill>
                <a:srgbClr val="444444"/>
              </a:solidFill>
              <a:highlight>
                <a:schemeClr val="lt1"/>
              </a:highlight>
            </a:endParaRPr>
          </a:p>
          <a:p>
            <a:pPr indent="-355600" lvl="0" marL="457200" rtl="0" algn="l">
              <a:lnSpc>
                <a:spcPct val="100000"/>
              </a:lnSpc>
              <a:spcBef>
                <a:spcPts val="0"/>
              </a:spcBef>
              <a:spcAft>
                <a:spcPts val="0"/>
              </a:spcAft>
              <a:buClr>
                <a:srgbClr val="444444"/>
              </a:buClr>
              <a:buSzPts val="2000"/>
              <a:buChar char="-"/>
            </a:pPr>
            <a:r>
              <a:rPr lang="fi" sz="2000">
                <a:solidFill>
                  <a:srgbClr val="444444"/>
                </a:solidFill>
                <a:highlight>
                  <a:schemeClr val="lt1"/>
                </a:highlight>
              </a:rPr>
              <a:t>Mechanics</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i"/>
              <a:t>World</a:t>
            </a:r>
            <a:endParaRPr/>
          </a:p>
        </p:txBody>
      </p:sp>
      <p:sp>
        <p:nvSpPr>
          <p:cNvPr id="71" name="Google Shape;71;p15"/>
          <p:cNvSpPr txBox="1"/>
          <p:nvPr>
            <p:ph idx="1" type="body"/>
          </p:nvPr>
        </p:nvSpPr>
        <p:spPr>
          <a:xfrm>
            <a:off x="311700" y="10621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i" sz="1600">
                <a:latin typeface="Lato"/>
                <a:ea typeface="Lato"/>
                <a:cs typeface="Lato"/>
                <a:sym typeface="Lato"/>
              </a:rPr>
              <a:t>-The Year is 2154</a:t>
            </a:r>
            <a:endParaRPr sz="1600">
              <a:latin typeface="Lato"/>
              <a:ea typeface="Lato"/>
              <a:cs typeface="Lato"/>
              <a:sym typeface="Lato"/>
            </a:endParaRPr>
          </a:p>
          <a:p>
            <a:pPr indent="0" lvl="0" marL="0" rtl="0" algn="l">
              <a:spcBef>
                <a:spcPts val="1600"/>
              </a:spcBef>
              <a:spcAft>
                <a:spcPts val="0"/>
              </a:spcAft>
              <a:buNone/>
            </a:pPr>
            <a:r>
              <a:rPr lang="fi" sz="1600">
                <a:latin typeface="Lato"/>
                <a:ea typeface="Lato"/>
                <a:cs typeface="Lato"/>
                <a:sym typeface="Lato"/>
              </a:rPr>
              <a:t>-30 million people already inhabit extraterrestrial colonies and orbital habitats in the solar system</a:t>
            </a:r>
            <a:endParaRPr sz="1600">
              <a:latin typeface="Lato"/>
              <a:ea typeface="Lato"/>
              <a:cs typeface="Lato"/>
              <a:sym typeface="Lato"/>
            </a:endParaRPr>
          </a:p>
          <a:p>
            <a:pPr indent="0" lvl="0" marL="0" rtl="0" algn="l">
              <a:spcBef>
                <a:spcPts val="1600"/>
              </a:spcBef>
              <a:spcAft>
                <a:spcPts val="0"/>
              </a:spcAft>
              <a:buNone/>
            </a:pPr>
            <a:r>
              <a:rPr lang="fi" sz="1600">
                <a:latin typeface="Lato"/>
                <a:ea typeface="Lato"/>
                <a:cs typeface="Lato"/>
                <a:sym typeface="Lato"/>
              </a:rPr>
              <a:t>-Over the past decades, colonists have been sent to nearby solar systems</a:t>
            </a:r>
            <a:endParaRPr sz="1600">
              <a:latin typeface="Lato"/>
              <a:ea typeface="Lato"/>
              <a:cs typeface="Lato"/>
              <a:sym typeface="Lato"/>
            </a:endParaRPr>
          </a:p>
          <a:p>
            <a:pPr indent="0" lvl="0" marL="0" rtl="0" algn="l">
              <a:spcBef>
                <a:spcPts val="1600"/>
              </a:spcBef>
              <a:spcAft>
                <a:spcPts val="0"/>
              </a:spcAft>
              <a:buNone/>
            </a:pPr>
            <a:r>
              <a:rPr lang="fi" sz="1600">
                <a:latin typeface="Lato"/>
                <a:ea typeface="Lato"/>
                <a:cs typeface="Lato"/>
                <a:sym typeface="Lato"/>
              </a:rPr>
              <a:t>-The journey is a one way trip during which the colonists must be put into cryogenic hibernation</a:t>
            </a:r>
            <a:endParaRPr sz="1600">
              <a:latin typeface="Lato"/>
              <a:ea typeface="Lato"/>
              <a:cs typeface="Lato"/>
              <a:sym typeface="Lato"/>
            </a:endParaRPr>
          </a:p>
          <a:p>
            <a:pPr indent="0" lvl="0" marL="0" rtl="0" algn="l">
              <a:spcBef>
                <a:spcPts val="1600"/>
              </a:spcBef>
              <a:spcAft>
                <a:spcPts val="0"/>
              </a:spcAft>
              <a:buNone/>
            </a:pPr>
            <a:r>
              <a:rPr lang="fi" sz="1600">
                <a:latin typeface="Lato"/>
                <a:ea typeface="Lato"/>
                <a:cs typeface="Lato"/>
                <a:sym typeface="Lato"/>
              </a:rPr>
              <a:t>-One of those colonies is at star system Ortega. Automated factories and mining stations have already been established and a green-light is given for the 2nd wave of colonists to depart</a:t>
            </a:r>
            <a:endParaRPr sz="1600">
              <a:latin typeface="Lato"/>
              <a:ea typeface="Lato"/>
              <a:cs typeface="Lato"/>
              <a:sym typeface="Lato"/>
            </a:endParaRPr>
          </a:p>
          <a:p>
            <a:pPr indent="0" lvl="0" marL="0" rtl="0" algn="l">
              <a:spcBef>
                <a:spcPts val="0"/>
              </a:spcBef>
              <a:spcAft>
                <a:spcPts val="0"/>
              </a:spcAft>
              <a:buNone/>
            </a:pPr>
            <a:r>
              <a:t/>
            </a:r>
            <a:endParaRPr sz="1600">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fi" sz="1600">
                <a:latin typeface="Lato"/>
                <a:ea typeface="Lato"/>
                <a:cs typeface="Lato"/>
                <a:sym typeface="Lato"/>
              </a:rPr>
              <a:t>-The 2nd wave of colonists are due to arrive 20-30 years after the green-light transmission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i"/>
              <a:t>Characters</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i"/>
              <a:t>Protagonist - </a:t>
            </a:r>
            <a:r>
              <a:rPr lang="fi"/>
              <a:t>Experienced</a:t>
            </a:r>
            <a:r>
              <a:rPr lang="fi"/>
              <a:t> pilot</a:t>
            </a:r>
            <a:endParaRPr/>
          </a:p>
          <a:p>
            <a:pPr indent="0" lvl="0" marL="0" rtl="0" algn="l">
              <a:spcBef>
                <a:spcPts val="1600"/>
              </a:spcBef>
              <a:spcAft>
                <a:spcPts val="0"/>
              </a:spcAft>
              <a:buNone/>
            </a:pPr>
            <a:r>
              <a:rPr lang="fi"/>
              <a:t>Captain of the colony ship - The person giving you orders, telling you where to go</a:t>
            </a:r>
            <a:endParaRPr/>
          </a:p>
          <a:p>
            <a:pPr indent="0" lvl="0" marL="0" rtl="0" algn="l">
              <a:spcBef>
                <a:spcPts val="1600"/>
              </a:spcBef>
              <a:spcAft>
                <a:spcPts val="0"/>
              </a:spcAft>
              <a:buNone/>
            </a:pPr>
            <a:r>
              <a:rPr lang="fi"/>
              <a:t>The Big Man himself - Final boss of the game (Not actually a man but is big)</a:t>
            </a:r>
            <a:endParaRPr/>
          </a:p>
          <a:p>
            <a:pPr indent="0" lvl="0" marL="0" rtl="0" algn="l">
              <a:spcBef>
                <a:spcPts val="1600"/>
              </a:spcBef>
              <a:spcAft>
                <a:spcPts val="1600"/>
              </a:spcAft>
              <a:buNone/>
            </a:pPr>
            <a:r>
              <a:rPr lang="fi"/>
              <a:t>Npc’s on colony ship  - S</a:t>
            </a:r>
            <a:r>
              <a:rPr lang="fi"/>
              <a:t>hopkeeper, etc.</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i"/>
              <a:t>Act I</a:t>
            </a:r>
            <a:endParaRPr/>
          </a:p>
        </p:txBody>
      </p:sp>
      <p:sp>
        <p:nvSpPr>
          <p:cNvPr id="83" name="Google Shape;83;p17"/>
          <p:cNvSpPr txBox="1"/>
          <p:nvPr>
            <p:ph idx="1" type="body"/>
          </p:nvPr>
        </p:nvSpPr>
        <p:spPr>
          <a:xfrm>
            <a:off x="311700" y="1190350"/>
            <a:ext cx="3741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i" sz="1500">
                <a:solidFill>
                  <a:srgbClr val="666666"/>
                </a:solidFill>
              </a:rPr>
              <a:t>1: 2nd wave arrives at Ortega, but fail to make contact with the 1st wave. The player is forced to </a:t>
            </a:r>
            <a:r>
              <a:rPr lang="fi" sz="1500">
                <a:solidFill>
                  <a:srgbClr val="000000"/>
                </a:solidFill>
              </a:rPr>
              <a:t>defend the colony ship</a:t>
            </a:r>
            <a:r>
              <a:rPr lang="fi" sz="1500">
                <a:solidFill>
                  <a:srgbClr val="666666"/>
                </a:solidFill>
              </a:rPr>
              <a:t> from ships with familiar designs</a:t>
            </a:r>
            <a:endParaRPr sz="1500">
              <a:solidFill>
                <a:srgbClr val="666666"/>
              </a:solidFill>
            </a:endParaRPr>
          </a:p>
          <a:p>
            <a:pPr indent="0" lvl="0" marL="0" rtl="0" algn="l">
              <a:spcBef>
                <a:spcPts val="1600"/>
              </a:spcBef>
              <a:spcAft>
                <a:spcPts val="0"/>
              </a:spcAft>
              <a:buNone/>
            </a:pPr>
            <a:r>
              <a:rPr lang="fi" sz="1500">
                <a:solidFill>
                  <a:srgbClr val="666666"/>
                </a:solidFill>
              </a:rPr>
              <a:t>2: After the attack, the colony mission is put on a hold until what is going on can be discerned. Player must go to nearby automated factory to </a:t>
            </a:r>
            <a:r>
              <a:rPr lang="fi" sz="1500">
                <a:solidFill>
                  <a:srgbClr val="000000"/>
                </a:solidFill>
              </a:rPr>
              <a:t>gather supplies</a:t>
            </a:r>
            <a:r>
              <a:rPr lang="fi" sz="1500">
                <a:solidFill>
                  <a:srgbClr val="666666"/>
                </a:solidFill>
              </a:rPr>
              <a:t> to buy the colony ship more time. </a:t>
            </a:r>
            <a:endParaRPr sz="1500">
              <a:solidFill>
                <a:srgbClr val="666666"/>
              </a:solidFill>
            </a:endParaRPr>
          </a:p>
          <a:p>
            <a:pPr indent="0" lvl="0" marL="0" rtl="0" algn="l">
              <a:spcBef>
                <a:spcPts val="1600"/>
              </a:spcBef>
              <a:spcAft>
                <a:spcPts val="0"/>
              </a:spcAft>
              <a:buClr>
                <a:schemeClr val="dk1"/>
              </a:buClr>
              <a:buSzPts val="1100"/>
              <a:buFont typeface="Arial"/>
              <a:buNone/>
            </a:pPr>
            <a:r>
              <a:t/>
            </a:r>
            <a:endParaRPr sz="1500">
              <a:solidFill>
                <a:srgbClr val="666666"/>
              </a:solidFill>
            </a:endParaRPr>
          </a:p>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84" name="Google Shape;84;p17"/>
          <p:cNvPicPr preferRelativeResize="0"/>
          <p:nvPr/>
        </p:nvPicPr>
        <p:blipFill>
          <a:blip r:embed="rId3">
            <a:alphaModFix/>
          </a:blip>
          <a:stretch>
            <a:fillRect/>
          </a:stretch>
        </p:blipFill>
        <p:spPr>
          <a:xfrm>
            <a:off x="4211502" y="1166424"/>
            <a:ext cx="4709226" cy="29692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164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i"/>
              <a:t>Act II</a:t>
            </a:r>
            <a:endParaRPr/>
          </a:p>
        </p:txBody>
      </p:sp>
      <p:sp>
        <p:nvSpPr>
          <p:cNvPr id="90" name="Google Shape;90;p18"/>
          <p:cNvSpPr txBox="1"/>
          <p:nvPr>
            <p:ph idx="1" type="body"/>
          </p:nvPr>
        </p:nvSpPr>
        <p:spPr>
          <a:xfrm>
            <a:off x="311700" y="737450"/>
            <a:ext cx="8520600" cy="202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i" sz="1500">
                <a:solidFill>
                  <a:srgbClr val="666666"/>
                </a:solidFill>
              </a:rPr>
              <a:t>3: </a:t>
            </a:r>
            <a:r>
              <a:rPr lang="fi" sz="1500">
                <a:solidFill>
                  <a:srgbClr val="000000"/>
                </a:solidFill>
              </a:rPr>
              <a:t>Encounter hostile aliens</a:t>
            </a:r>
            <a:r>
              <a:rPr lang="fi" sz="1500">
                <a:solidFill>
                  <a:srgbClr val="666666"/>
                </a:solidFill>
              </a:rPr>
              <a:t> while following a signal that might give you information on what happened to the 1st wave of colonists. Realize the threat.</a:t>
            </a:r>
            <a:endParaRPr sz="1500">
              <a:solidFill>
                <a:srgbClr val="666666"/>
              </a:solidFill>
            </a:endParaRPr>
          </a:p>
          <a:p>
            <a:pPr indent="0" lvl="0" marL="0" rtl="0" algn="l">
              <a:spcBef>
                <a:spcPts val="0"/>
              </a:spcBef>
              <a:spcAft>
                <a:spcPts val="0"/>
              </a:spcAft>
              <a:buClr>
                <a:schemeClr val="dk1"/>
              </a:buClr>
              <a:buSzPts val="1100"/>
              <a:buFont typeface="Arial"/>
              <a:buNone/>
            </a:pPr>
            <a:r>
              <a:t/>
            </a:r>
            <a:endParaRPr sz="1500">
              <a:solidFill>
                <a:srgbClr val="666666"/>
              </a:solidFill>
            </a:endParaRPr>
          </a:p>
          <a:p>
            <a:pPr indent="0" lvl="0" marL="0" rtl="0" algn="l">
              <a:spcBef>
                <a:spcPts val="0"/>
              </a:spcBef>
              <a:spcAft>
                <a:spcPts val="0"/>
              </a:spcAft>
              <a:buClr>
                <a:schemeClr val="dk1"/>
              </a:buClr>
              <a:buSzPts val="1100"/>
              <a:buFont typeface="Arial"/>
              <a:buNone/>
            </a:pPr>
            <a:r>
              <a:rPr lang="fi" sz="1500">
                <a:solidFill>
                  <a:srgbClr val="666666"/>
                </a:solidFill>
              </a:rPr>
              <a:t>4: The colony ship needs to be refilled, since the decision was made to leave Ortega. The player must </a:t>
            </a:r>
            <a:r>
              <a:rPr lang="fi" sz="1500">
                <a:solidFill>
                  <a:srgbClr val="000000"/>
                </a:solidFill>
              </a:rPr>
              <a:t>go to a mining station</a:t>
            </a:r>
            <a:r>
              <a:rPr lang="fi" sz="1500">
                <a:solidFill>
                  <a:srgbClr val="666666"/>
                </a:solidFill>
              </a:rPr>
              <a:t> set up by the first wave in order to acquire that much needed fuel.</a:t>
            </a:r>
            <a:endParaRPr sz="1500">
              <a:solidFill>
                <a:srgbClr val="666666"/>
              </a:solidFill>
            </a:endParaRPr>
          </a:p>
          <a:p>
            <a:pPr indent="0" lvl="0" marL="0" rtl="0" algn="l">
              <a:spcBef>
                <a:spcPts val="0"/>
              </a:spcBef>
              <a:spcAft>
                <a:spcPts val="0"/>
              </a:spcAft>
              <a:buClr>
                <a:schemeClr val="dk1"/>
              </a:buClr>
              <a:buSzPts val="1100"/>
              <a:buFont typeface="Arial"/>
              <a:buNone/>
            </a:pPr>
            <a:r>
              <a:t/>
            </a:r>
            <a:endParaRPr sz="1500">
              <a:solidFill>
                <a:srgbClr val="666666"/>
              </a:solidFill>
            </a:endParaRPr>
          </a:p>
          <a:p>
            <a:pPr indent="0" lvl="0" marL="0" rtl="0" algn="l">
              <a:spcBef>
                <a:spcPts val="0"/>
              </a:spcBef>
              <a:spcAft>
                <a:spcPts val="0"/>
              </a:spcAft>
              <a:buClr>
                <a:schemeClr val="dk1"/>
              </a:buClr>
              <a:buSzPts val="1100"/>
              <a:buFont typeface="Arial"/>
              <a:buNone/>
            </a:pPr>
            <a:r>
              <a:rPr lang="fi" sz="1500">
                <a:solidFill>
                  <a:srgbClr val="666666"/>
                </a:solidFill>
              </a:rPr>
              <a:t>5: A dreaded </a:t>
            </a:r>
            <a:r>
              <a:rPr lang="fi" sz="1500">
                <a:solidFill>
                  <a:srgbClr val="000000"/>
                </a:solidFill>
              </a:rPr>
              <a:t>escort mission</a:t>
            </a:r>
            <a:r>
              <a:rPr lang="fi" sz="1500">
                <a:solidFill>
                  <a:srgbClr val="666666"/>
                </a:solidFill>
              </a:rPr>
              <a:t> with a tanker.</a:t>
            </a:r>
            <a:endParaRPr sz="1500">
              <a:solidFill>
                <a:srgbClr val="666666"/>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u="sng">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1600"/>
              </a:spcAft>
              <a:buNone/>
            </a:pPr>
            <a:r>
              <a:t/>
            </a:r>
            <a:endParaRPr/>
          </a:p>
        </p:txBody>
      </p:sp>
      <p:sp>
        <p:nvSpPr>
          <p:cNvPr id="91" name="Google Shape;91;p18"/>
          <p:cNvSpPr txBox="1"/>
          <p:nvPr>
            <p:ph type="title"/>
          </p:nvPr>
        </p:nvSpPr>
        <p:spPr>
          <a:xfrm>
            <a:off x="311700" y="28633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i"/>
              <a:t>Act III</a:t>
            </a:r>
            <a:endParaRPr/>
          </a:p>
        </p:txBody>
      </p:sp>
      <p:sp>
        <p:nvSpPr>
          <p:cNvPr id="92" name="Google Shape;92;p18"/>
          <p:cNvSpPr txBox="1"/>
          <p:nvPr>
            <p:ph idx="1" type="body"/>
          </p:nvPr>
        </p:nvSpPr>
        <p:spPr>
          <a:xfrm>
            <a:off x="311700" y="3522425"/>
            <a:ext cx="8520600" cy="71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i" sz="1500">
                <a:solidFill>
                  <a:srgbClr val="666666"/>
                </a:solidFill>
              </a:rPr>
              <a:t>6: The player is </a:t>
            </a:r>
            <a:r>
              <a:rPr lang="fi" sz="1500">
                <a:solidFill>
                  <a:srgbClr val="000000"/>
                </a:solidFill>
              </a:rPr>
              <a:t>sent on a mission to a communications</a:t>
            </a:r>
            <a:r>
              <a:rPr lang="fi" sz="1500">
                <a:solidFill>
                  <a:srgbClr val="666666"/>
                </a:solidFill>
              </a:rPr>
              <a:t> array far away, but a horrible danger is closing in towards the colony ship.</a:t>
            </a:r>
            <a:endParaRPr sz="1500">
              <a:solidFill>
                <a:srgbClr val="666666"/>
              </a:solidFill>
            </a:endParaRPr>
          </a:p>
          <a:p>
            <a:pPr indent="0" lvl="0" marL="0" rtl="0" algn="l">
              <a:spcBef>
                <a:spcPts val="160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u="sng">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i"/>
              <a:t>Mechanics</a:t>
            </a:r>
            <a:endParaRPr/>
          </a:p>
        </p:txBody>
      </p:sp>
      <p:sp>
        <p:nvSpPr>
          <p:cNvPr id="98" name="Google Shape;98;p19"/>
          <p:cNvSpPr txBox="1"/>
          <p:nvPr>
            <p:ph idx="1" type="body"/>
          </p:nvPr>
        </p:nvSpPr>
        <p:spPr>
          <a:xfrm>
            <a:off x="311700" y="923875"/>
            <a:ext cx="4246200" cy="3744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fi"/>
              <a:t>Camera which follows the mouse</a:t>
            </a:r>
            <a:endParaRPr/>
          </a:p>
          <a:p>
            <a:pPr indent="-342900" lvl="0" marL="457200" rtl="0" algn="l">
              <a:spcBef>
                <a:spcPts val="0"/>
              </a:spcBef>
              <a:spcAft>
                <a:spcPts val="0"/>
              </a:spcAft>
              <a:buSzPts val="1800"/>
              <a:buChar char="-"/>
            </a:pPr>
            <a:r>
              <a:rPr lang="fi"/>
              <a:t>Scroll zoom</a:t>
            </a:r>
            <a:endParaRPr/>
          </a:p>
          <a:p>
            <a:pPr indent="-342900" lvl="0" marL="457200" rtl="0" algn="l">
              <a:spcBef>
                <a:spcPts val="0"/>
              </a:spcBef>
              <a:spcAft>
                <a:spcPts val="0"/>
              </a:spcAft>
              <a:buSzPts val="1800"/>
              <a:buChar char="-"/>
            </a:pPr>
            <a:r>
              <a:rPr lang="fi"/>
              <a:t>Tank controls with turret pointing towards the mouse</a:t>
            </a:r>
            <a:endParaRPr/>
          </a:p>
          <a:p>
            <a:pPr indent="-342900" lvl="0" marL="457200" rtl="0" algn="l">
              <a:spcBef>
                <a:spcPts val="0"/>
              </a:spcBef>
              <a:spcAft>
                <a:spcPts val="0"/>
              </a:spcAft>
              <a:buSzPts val="1800"/>
              <a:buChar char="-"/>
            </a:pPr>
            <a:r>
              <a:rPr lang="fi"/>
              <a:t>T</a:t>
            </a:r>
            <a:r>
              <a:rPr lang="fi"/>
              <a:t>rain/rail style movement</a:t>
            </a:r>
            <a:endParaRPr/>
          </a:p>
          <a:p>
            <a:pPr indent="-342900" lvl="0" marL="457200" rtl="0" algn="l">
              <a:spcBef>
                <a:spcPts val="0"/>
              </a:spcBef>
              <a:spcAft>
                <a:spcPts val="0"/>
              </a:spcAft>
              <a:buSzPts val="1800"/>
              <a:buChar char="-"/>
            </a:pPr>
            <a:r>
              <a:rPr lang="fi"/>
              <a:t>Intelligent enemies with different ways of moving &amp; attacking</a:t>
            </a:r>
            <a:endParaRPr/>
          </a:p>
          <a:p>
            <a:pPr indent="-342900" lvl="0" marL="457200" rtl="0" algn="l">
              <a:spcBef>
                <a:spcPts val="0"/>
              </a:spcBef>
              <a:spcAft>
                <a:spcPts val="0"/>
              </a:spcAft>
              <a:buSzPts val="1800"/>
              <a:buChar char="-"/>
            </a:pPr>
            <a:r>
              <a:rPr lang="fi"/>
              <a:t>Turret AI (friendly &amp; not)</a:t>
            </a:r>
            <a:endParaRPr/>
          </a:p>
          <a:p>
            <a:pPr indent="-342900" lvl="0" marL="457200" rtl="0" algn="l">
              <a:spcBef>
                <a:spcPts val="0"/>
              </a:spcBef>
              <a:spcAft>
                <a:spcPts val="0"/>
              </a:spcAft>
              <a:buSzPts val="1800"/>
              <a:buChar char="-"/>
            </a:pPr>
            <a:r>
              <a:rPr lang="fi"/>
              <a:t>Different weapon &amp; ship types</a:t>
            </a:r>
            <a:endParaRPr/>
          </a:p>
          <a:p>
            <a:pPr indent="-342900" lvl="0" marL="457200" rtl="0" algn="l">
              <a:spcBef>
                <a:spcPts val="0"/>
              </a:spcBef>
              <a:spcAft>
                <a:spcPts val="0"/>
              </a:spcAft>
              <a:buSzPts val="1800"/>
              <a:buChar char="-"/>
            </a:pPr>
            <a:r>
              <a:rPr lang="fi"/>
              <a:t>Variable rate of fire &amp; bullet spread</a:t>
            </a:r>
            <a:endParaRPr/>
          </a:p>
          <a:p>
            <a:pPr indent="-342900" lvl="0" marL="457200" rtl="0" algn="l">
              <a:spcBef>
                <a:spcPts val="0"/>
              </a:spcBef>
              <a:spcAft>
                <a:spcPts val="0"/>
              </a:spcAft>
              <a:buSzPts val="1800"/>
              <a:buChar char="-"/>
            </a:pPr>
            <a:r>
              <a:rPr lang="fi"/>
              <a:t>Checkpoints after objectives</a:t>
            </a:r>
            <a:endParaRPr/>
          </a:p>
          <a:p>
            <a:pPr indent="-342900" lvl="0" marL="457200" rtl="0" algn="l">
              <a:spcBef>
                <a:spcPts val="0"/>
              </a:spcBef>
              <a:spcAft>
                <a:spcPts val="0"/>
              </a:spcAft>
              <a:buSzPts val="1800"/>
              <a:buChar char="-"/>
            </a:pPr>
            <a:r>
              <a:rPr lang="fi"/>
              <a:t>Shop for between objectives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